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2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3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5" r:id="rId8"/>
    <p:sldMasterId id="2147483757" r:id="rId9"/>
    <p:sldMasterId id="2147483770" r:id="rId10"/>
    <p:sldMasterId id="2147483782" r:id="rId11"/>
    <p:sldMasterId id="2147483794" r:id="rId12"/>
    <p:sldMasterId id="2147483806" r:id="rId13"/>
    <p:sldMasterId id="2147483818" r:id="rId14"/>
  </p:sldMasterIdLst>
  <p:notesMasterIdLst>
    <p:notesMasterId r:id="rId46"/>
  </p:notesMasterIdLst>
  <p:sldIdLst>
    <p:sldId id="292" r:id="rId15"/>
    <p:sldId id="308" r:id="rId16"/>
    <p:sldId id="293" r:id="rId17"/>
    <p:sldId id="300" r:id="rId18"/>
    <p:sldId id="298" r:id="rId19"/>
    <p:sldId id="322" r:id="rId20"/>
    <p:sldId id="323" r:id="rId21"/>
    <p:sldId id="294" r:id="rId22"/>
    <p:sldId id="301" r:id="rId23"/>
    <p:sldId id="299" r:id="rId24"/>
    <p:sldId id="302" r:id="rId25"/>
    <p:sldId id="303" r:id="rId26"/>
    <p:sldId id="304" r:id="rId27"/>
    <p:sldId id="295" r:id="rId28"/>
    <p:sldId id="305" r:id="rId29"/>
    <p:sldId id="306" r:id="rId30"/>
    <p:sldId id="296" r:id="rId31"/>
    <p:sldId id="311" r:id="rId32"/>
    <p:sldId id="312" r:id="rId33"/>
    <p:sldId id="310" r:id="rId34"/>
    <p:sldId id="313" r:id="rId35"/>
    <p:sldId id="297" r:id="rId36"/>
    <p:sldId id="314" r:id="rId37"/>
    <p:sldId id="315" r:id="rId38"/>
    <p:sldId id="316" r:id="rId39"/>
    <p:sldId id="307" r:id="rId40"/>
    <p:sldId id="317" r:id="rId41"/>
    <p:sldId id="319" r:id="rId42"/>
    <p:sldId id="318" r:id="rId43"/>
    <p:sldId id="320" r:id="rId44"/>
    <p:sldId id="32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84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1B89A-9361-4A7D-A72D-E3ABD88A1D92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34CDD-CD60-47B9-B7F3-A397326846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60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121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4201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02510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02510"/>
            <a:ext cx="5181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9087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538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3401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50285" y="136525"/>
            <a:ext cx="5245100" cy="179387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6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9851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00086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24664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88941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93484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16892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766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34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656414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1437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502329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18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4EE58-3B40-4481-98CF-897FF9A3FE26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7E61-23A8-45F3-ACF7-99660CF61F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412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5590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67773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24106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863987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005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69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87017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768305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43811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7007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9677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57243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612616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62923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513402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547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9650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08941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042961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27359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371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83705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1382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28155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65990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532578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7045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91935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917540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093551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93751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59468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261061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31435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357027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3691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23079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7940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21249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76615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691495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314656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170201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82866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368657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272005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3673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3056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09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5168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750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423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9829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301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6310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715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4EE58-3B40-4481-98CF-897FF9A3FE26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7E61-23A8-45F3-ACF7-99660CF61F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96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6022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79426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85299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72347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959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 t="3000" r="12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321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424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0524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697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097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694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67869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9132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69827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4939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02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468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19089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5692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34662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7593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5810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05871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1785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4574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5031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35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028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22156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7115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35675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13714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12455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4915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14318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58177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9679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856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2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4375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14545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55851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49913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97331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03648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529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9868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8268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A1049E-FF80-6340-B088-F1BCCF60B1D4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1B26D93-9598-844D-A97D-A3EA369A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2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2001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A1049E-FF80-6340-B088-F1BCCF60B1D4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1B26D93-9598-844D-A97D-A3EA369A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953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AA1049E-FF80-6340-B088-F1BCCF60B1D4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1B26D93-9598-844D-A97D-A3EA369A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0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11229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67978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293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00003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51021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5492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28506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97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1834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179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316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281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461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723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534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047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426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913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9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 t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4201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02510"/>
            <a:ext cx="10515600" cy="43513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6620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11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3864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144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9705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38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879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0991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265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87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image" Target="../media/image8.jpg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C0A73-1774-42B3-9FAD-BD852159156C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C842395-B3BA-4E83-9A16-EB1EF72CF7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27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832" r:id="rId9"/>
    <p:sldLayoutId id="2147483831" r:id="rId10"/>
    <p:sldLayoutId id="2147483830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438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24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8436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1646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765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45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63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65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319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F13E-62A6-4D6B-88B0-B52983F47D04}" type="datetimeFigureOut">
              <a:rPr lang="en-AU" smtClean="0"/>
              <a:t>21/08/2017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6BDC-06F9-4EA6-8FCC-9B7C5583AF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677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20000" t="8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me-page-logo-RGB-correct-colour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4" y="158521"/>
            <a:ext cx="1932528" cy="10097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657568"/>
            <a:ext cx="12192000" cy="213260"/>
          </a:xfrm>
          <a:prstGeom prst="rect">
            <a:avLst/>
          </a:prstGeom>
          <a:solidFill>
            <a:srgbClr val="B6E2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B6E22D"/>
                </a:solidFill>
              </a:ln>
              <a:solidFill>
                <a:srgbClr val="B6E2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9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20000" t="8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46C1-9C0B-2F40-B21B-5C4A75F44AC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8616A-52CC-3842-B0D3-B1D0EF986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3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20000" t="8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0BCA-9EAF-F249-BFC4-0A5AFF8BF4C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D1F6-A931-7A45-A8F0-1445FDD98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2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8000" b="1" dirty="0" smtClean="0"/>
              <a:t>Weighing Black Holes</a:t>
            </a:r>
            <a:endParaRPr lang="en-AU" sz="8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Dr Janie K. Hoormann</a:t>
            </a:r>
          </a:p>
          <a:p>
            <a:r>
              <a:rPr lang="en-AU" b="1" dirty="0"/>
              <a:t>School of Mathematics and Physics</a:t>
            </a:r>
          </a:p>
          <a:p>
            <a:r>
              <a:rPr lang="en-AU" b="1" dirty="0"/>
              <a:t>University of Queensland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417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2466"/>
            <a:ext cx="10515600" cy="1325563"/>
          </a:xfrm>
        </p:spPr>
        <p:txBody>
          <a:bodyPr/>
          <a:lstStyle/>
          <a:p>
            <a:r>
              <a:rPr lang="en-AU" dirty="0" smtClean="0"/>
              <a:t>A: It depends on how much the black hole weighs.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506662"/>
            <a:ext cx="4654639" cy="4351338"/>
          </a:xfrm>
        </p:spPr>
        <p:txBody>
          <a:bodyPr/>
          <a:lstStyle/>
          <a:p>
            <a:r>
              <a:rPr lang="en-AU" dirty="0"/>
              <a:t>Size defined by the size of the event horizon</a:t>
            </a:r>
          </a:p>
          <a:p>
            <a:pPr lvl="1"/>
            <a:r>
              <a:rPr lang="en-AU" dirty="0"/>
              <a:t>Point of no </a:t>
            </a:r>
            <a:r>
              <a:rPr lang="en-AU" dirty="0" smtClean="0"/>
              <a:t>return</a:t>
            </a:r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dirty="0" smtClean="0"/>
              <a:t>The more massive the black hole the bigger the event horizon</a:t>
            </a:r>
            <a:endParaRPr lang="en-AU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2" y="2055368"/>
            <a:ext cx="4536000" cy="36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63743" y="5626213"/>
            <a:ext cx="418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i="1" dirty="0" smtClean="0">
                <a:solidFill>
                  <a:schemeClr val="tx2"/>
                </a:solidFill>
              </a:rPr>
              <a:t>Image Credit: Alain </a:t>
            </a:r>
            <a:r>
              <a:rPr lang="en-AU" sz="1200" b="1" i="1" dirty="0" err="1" smtClean="0">
                <a:solidFill>
                  <a:schemeClr val="tx2"/>
                </a:solidFill>
              </a:rPr>
              <a:t>Riazuelo</a:t>
            </a:r>
            <a:endParaRPr lang="en-A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Black hole the mass of Earth</a:t>
            </a:r>
            <a:endParaRPr lang="en-AU" dirty="0"/>
          </a:p>
        </p:txBody>
      </p:sp>
      <p:grpSp>
        <p:nvGrpSpPr>
          <p:cNvPr id="5" name="Group 4"/>
          <p:cNvGrpSpPr/>
          <p:nvPr/>
        </p:nvGrpSpPr>
        <p:grpSpPr>
          <a:xfrm>
            <a:off x="2557925" y="2053163"/>
            <a:ext cx="5613721" cy="3510509"/>
            <a:chOff x="3084490" y="2086377"/>
            <a:chExt cx="5417709" cy="35867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060" y="3610271"/>
              <a:ext cx="528139" cy="528141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6" t="3282" r="3425" b="2725"/>
            <a:stretch/>
          </p:blipFill>
          <p:spPr>
            <a:xfrm>
              <a:off x="3084490" y="2086377"/>
              <a:ext cx="3554569" cy="3586767"/>
            </a:xfrm>
            <a:prstGeom prst="ellipse">
              <a:avLst/>
            </a:prstGeom>
            <a:solidFill>
              <a:schemeClr val="tx1"/>
            </a:solidFill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6769724" y="3869145"/>
              <a:ext cx="1087998" cy="1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 txBox="1">
            <a:spLocks/>
          </p:cNvSpPr>
          <p:nvPr/>
        </p:nvSpPr>
        <p:spPr>
          <a:xfrm>
            <a:off x="838200" y="55874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dirty="0" smtClean="0">
                <a:solidFill>
                  <a:schemeClr val="tx1"/>
                </a:solidFill>
              </a:rPr>
              <a:t>1.8 cm diameter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4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Black hole 4 million time the mass </a:t>
            </a:r>
            <a:br>
              <a:rPr lang="en-AU" dirty="0" smtClean="0"/>
            </a:br>
            <a:r>
              <a:rPr lang="en-AU" dirty="0" smtClean="0"/>
              <a:t>of the sun</a:t>
            </a:r>
            <a:endParaRPr lang="en-AU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55939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dirty="0" smtClean="0">
                <a:solidFill>
                  <a:schemeClr val="tx1"/>
                </a:solidFill>
              </a:rPr>
              <a:t>23,600,000 km diameter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381014"/>
            <a:ext cx="418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i="1" dirty="0" smtClean="0">
                <a:solidFill>
                  <a:schemeClr val="tx2"/>
                </a:solidFill>
              </a:rPr>
              <a:t>Image Credit: </a:t>
            </a:r>
          </a:p>
          <a:p>
            <a:r>
              <a:rPr lang="en-AU" sz="1200" b="1" i="1" dirty="0" smtClean="0">
                <a:solidFill>
                  <a:schemeClr val="tx2"/>
                </a:solidFill>
              </a:rPr>
              <a:t>http://content.skwirk.com.au</a:t>
            </a:r>
            <a:endParaRPr lang="en-AU" sz="1200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25" y="1866207"/>
            <a:ext cx="4029577" cy="40295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37" y="2939883"/>
            <a:ext cx="1113689" cy="7406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28659" y="27552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2060"/>
                </a:solidFill>
              </a:rPr>
              <a:t>5756 times!</a:t>
            </a:r>
            <a:endParaRPr lang="en-A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19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Black hole 4 million time the mass </a:t>
            </a:r>
            <a:br>
              <a:rPr lang="en-AU" dirty="0" smtClean="0"/>
            </a:br>
            <a:r>
              <a:rPr lang="en-AU" dirty="0" smtClean="0"/>
              <a:t>of the sun</a:t>
            </a:r>
            <a:endParaRPr lang="en-AU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55939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dirty="0" smtClean="0">
                <a:solidFill>
                  <a:schemeClr val="tx1"/>
                </a:solidFill>
              </a:rPr>
              <a:t>23,600,000 km diameter</a:t>
            </a: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27548" r="33456" b="9854"/>
          <a:stretch/>
        </p:blipFill>
        <p:spPr>
          <a:xfrm>
            <a:off x="4113124" y="1967573"/>
            <a:ext cx="3965752" cy="39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Q: How do we observe something we can’t see?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788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092" y="2308605"/>
            <a:ext cx="10515600" cy="2852737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</a:t>
            </a:r>
            <a:r>
              <a:rPr lang="en-AU" dirty="0" smtClean="0">
                <a:solidFill>
                  <a:schemeClr val="bg1"/>
                </a:solidFill>
              </a:rPr>
              <a:t>: We look at the effect it has on the stuff around it.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2466"/>
            <a:ext cx="10515600" cy="1325563"/>
          </a:xfrm>
        </p:spPr>
        <p:txBody>
          <a:bodyPr/>
          <a:lstStyle/>
          <a:p>
            <a:r>
              <a:rPr lang="en-AU" dirty="0"/>
              <a:t>A: We look at the effect it has on the stuff around 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506662"/>
            <a:ext cx="4654639" cy="4351338"/>
          </a:xfrm>
        </p:spPr>
        <p:txBody>
          <a:bodyPr/>
          <a:lstStyle/>
          <a:p>
            <a:r>
              <a:rPr lang="en-AU" dirty="0" smtClean="0"/>
              <a:t>Black holes pull material into it</a:t>
            </a:r>
          </a:p>
          <a:p>
            <a:pPr lvl="1"/>
            <a:r>
              <a:rPr lang="en-AU" dirty="0" smtClean="0"/>
              <a:t>Look at how this material gets sucked in</a:t>
            </a:r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dirty="0" smtClean="0"/>
              <a:t>Look at how other stars and gas orbit the black hole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7293"/>
            <a:ext cx="5255211" cy="3722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3411" y="5769735"/>
            <a:ext cx="418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i="1" dirty="0" smtClean="0">
                <a:solidFill>
                  <a:schemeClr val="tx2"/>
                </a:solidFill>
              </a:rPr>
              <a:t>Image Credit: NASA/CXC/</a:t>
            </a:r>
            <a:r>
              <a:rPr lang="en-AU" sz="1200" b="1" i="1" dirty="0" err="1" smtClean="0">
                <a:solidFill>
                  <a:schemeClr val="tx2"/>
                </a:solidFill>
              </a:rPr>
              <a:t>M.Weiss</a:t>
            </a:r>
            <a:endParaRPr lang="en-A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9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941558"/>
            <a:ext cx="10515600" cy="2852737"/>
          </a:xfrm>
        </p:spPr>
        <p:txBody>
          <a:bodyPr/>
          <a:lstStyle/>
          <a:p>
            <a:r>
              <a:rPr lang="en-AU" dirty="0" smtClean="0"/>
              <a:t>Q: How do we measure how much black holes weigh?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665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092" y="2308605"/>
            <a:ext cx="10515600" cy="2852737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</a:t>
            </a:r>
            <a:r>
              <a:rPr lang="en-AU" dirty="0" smtClean="0">
                <a:solidFill>
                  <a:schemeClr val="bg1"/>
                </a:solidFill>
              </a:rPr>
              <a:t>: We look at how stars and gas orbit the black hole.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2466"/>
            <a:ext cx="10515600" cy="1325563"/>
          </a:xfrm>
        </p:spPr>
        <p:txBody>
          <a:bodyPr/>
          <a:lstStyle/>
          <a:p>
            <a:r>
              <a:rPr lang="en-AU" dirty="0"/>
              <a:t>A: We look at how stars and gas orbit the black hole.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506662"/>
            <a:ext cx="4654639" cy="4351338"/>
          </a:xfrm>
        </p:spPr>
        <p:txBody>
          <a:bodyPr/>
          <a:lstStyle/>
          <a:p>
            <a:r>
              <a:rPr lang="en-AU" dirty="0" smtClean="0"/>
              <a:t>If we know how things orbit the black hole we can determine how massive the black hole needs to be</a:t>
            </a:r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Is like measuring the mass of the sun by looking at the orbits of the planets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5983941" y="5776174"/>
            <a:ext cx="418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i="1" dirty="0" smtClean="0">
                <a:solidFill>
                  <a:schemeClr val="tx2"/>
                </a:solidFill>
              </a:rPr>
              <a:t>Image Credit: NASA/CXC/</a:t>
            </a:r>
            <a:r>
              <a:rPr lang="en-AU" sz="1200" b="1" i="1" dirty="0" err="1" smtClean="0">
                <a:solidFill>
                  <a:schemeClr val="tx2"/>
                </a:solidFill>
              </a:rPr>
              <a:t>M.Weiss</a:t>
            </a:r>
            <a:endParaRPr lang="en-AU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5014"/>
            <a:ext cx="5640226" cy="365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3"/>
          <a:stretch/>
        </p:blipFill>
        <p:spPr>
          <a:xfrm>
            <a:off x="2352542" y="1382198"/>
            <a:ext cx="7056452" cy="46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Determining the Mass of Sagittarius A*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" b="742"/>
          <a:stretch/>
        </p:blipFill>
        <p:spPr>
          <a:xfrm>
            <a:off x="1446230" y="1868466"/>
            <a:ext cx="3973951" cy="40091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"/>
          <a:stretch/>
        </p:blipFill>
        <p:spPr>
          <a:xfrm>
            <a:off x="5747023" y="1867853"/>
            <a:ext cx="4047133" cy="4010400"/>
          </a:xfrm>
        </p:spPr>
      </p:pic>
    </p:spTree>
    <p:extLst>
      <p:ext uri="{BB962C8B-B14F-4D97-AF65-F5344CB8AC3E}">
        <p14:creationId xmlns:p14="http://schemas.microsoft.com/office/powerpoint/2010/main" val="24606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Determining the Mass of Sagittarius A*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" b="742"/>
          <a:stretch/>
        </p:blipFill>
        <p:spPr>
          <a:xfrm>
            <a:off x="1446230" y="1868466"/>
            <a:ext cx="3973951" cy="40091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"/>
          <a:stretch/>
        </p:blipFill>
        <p:spPr>
          <a:xfrm>
            <a:off x="5747023" y="1867853"/>
            <a:ext cx="4047133" cy="4010400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158024" y="5649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>
                <a:solidFill>
                  <a:schemeClr val="tx1"/>
                </a:solidFill>
              </a:rPr>
              <a:t>4 million times the mass of the sun!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05" y="1993073"/>
            <a:ext cx="10515600" cy="2852737"/>
          </a:xfrm>
        </p:spPr>
        <p:txBody>
          <a:bodyPr/>
          <a:lstStyle/>
          <a:p>
            <a:r>
              <a:rPr lang="en-AU" dirty="0" smtClean="0"/>
              <a:t>Q: What telescopes do you use to study black holes?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578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092" y="2308605"/>
            <a:ext cx="10515600" cy="3190674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A</a:t>
            </a:r>
            <a:r>
              <a:rPr lang="en-AU" dirty="0" smtClean="0">
                <a:solidFill>
                  <a:schemeClr val="bg1"/>
                </a:solidFill>
              </a:rPr>
              <a:t>: There are lot’s of telescopes you can use.  I use the Anglo-Australian Telescope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11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640" y="693526"/>
            <a:ext cx="10515600" cy="1325563"/>
          </a:xfrm>
        </p:spPr>
        <p:txBody>
          <a:bodyPr/>
          <a:lstStyle/>
          <a:p>
            <a:r>
              <a:rPr lang="en-AU" dirty="0"/>
              <a:t>A: T</a:t>
            </a:r>
            <a:r>
              <a:rPr lang="en-AU" dirty="0" smtClean="0"/>
              <a:t>he </a:t>
            </a:r>
            <a:r>
              <a:rPr lang="en-AU" dirty="0"/>
              <a:t>Anglo-Australian Telescope</a:t>
            </a:r>
            <a:r>
              <a:rPr lang="en-AU" dirty="0" smtClean="0"/>
              <a:t>.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684284" y="6484512"/>
            <a:ext cx="418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i="1" dirty="0" smtClean="0">
                <a:solidFill>
                  <a:schemeClr val="tx2"/>
                </a:solidFill>
              </a:rPr>
              <a:t>Image Credit: Google Maps</a:t>
            </a:r>
            <a:endParaRPr lang="en-AU" sz="12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" t="2817" r="10542" b="2348"/>
          <a:stretch/>
        </p:blipFill>
        <p:spPr>
          <a:xfrm>
            <a:off x="757708" y="1690391"/>
            <a:ext cx="5344732" cy="4794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r="15023"/>
          <a:stretch/>
        </p:blipFill>
        <p:spPr>
          <a:xfrm rot="5400000">
            <a:off x="6099777" y="2471591"/>
            <a:ext cx="4376430" cy="307717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351172" y="1821964"/>
            <a:ext cx="1398231" cy="266632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51172" y="4488287"/>
            <a:ext cx="1398231" cy="171010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9" y="155751"/>
            <a:ext cx="5252939" cy="350305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40" y="155751"/>
            <a:ext cx="5245744" cy="3498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3"/>
          <a:stretch/>
        </p:blipFill>
        <p:spPr>
          <a:xfrm>
            <a:off x="3006680" y="3296991"/>
            <a:ext cx="5789590" cy="34682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523046"/>
            <a:ext cx="418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i="1" dirty="0" smtClean="0">
                <a:solidFill>
                  <a:schemeClr val="tx2"/>
                </a:solidFill>
              </a:rPr>
              <a:t>Image Credit: aao.gov.au, fjastronomy.com</a:t>
            </a:r>
            <a:endParaRPr lang="en-A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4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669" y="2282847"/>
            <a:ext cx="10515600" cy="2852737"/>
          </a:xfrm>
        </p:spPr>
        <p:txBody>
          <a:bodyPr/>
          <a:lstStyle/>
          <a:p>
            <a:r>
              <a:rPr lang="en-AU" dirty="0" smtClean="0"/>
              <a:t>Q: Why do we care about measuring how much black holes weigh?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921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092" y="2308605"/>
            <a:ext cx="10515600" cy="3190674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</a:t>
            </a:r>
            <a:r>
              <a:rPr lang="en-AU" dirty="0" smtClean="0">
                <a:solidFill>
                  <a:schemeClr val="bg1"/>
                </a:solidFill>
              </a:rPr>
              <a:t>: We still have questions about black holes and galaxies we want to answer.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A. We still have questions.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3105" y="2888573"/>
            <a:ext cx="4223084" cy="4351338"/>
          </a:xfrm>
        </p:spPr>
        <p:txBody>
          <a:bodyPr/>
          <a:lstStyle/>
          <a:p>
            <a:pPr marL="0" indent="0">
              <a:buNone/>
            </a:pPr>
            <a:r>
              <a:rPr lang="en-AU" sz="3600" dirty="0" smtClean="0"/>
              <a:t>Q: Did black holes get so big just by eating space junk?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28" y="1967573"/>
            <a:ext cx="5034272" cy="3771437"/>
          </a:xfrm>
        </p:spPr>
      </p:pic>
      <p:sp>
        <p:nvSpPr>
          <p:cNvPr id="6" name="TextBox 5"/>
          <p:cNvSpPr txBox="1"/>
          <p:nvPr/>
        </p:nvSpPr>
        <p:spPr>
          <a:xfrm>
            <a:off x="6220496" y="5739010"/>
            <a:ext cx="418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i="1" dirty="0" smtClean="0">
                <a:solidFill>
                  <a:schemeClr val="tx2"/>
                </a:solidFill>
              </a:rPr>
              <a:t>Image Credit: M.A. </a:t>
            </a:r>
            <a:r>
              <a:rPr lang="en-AU" sz="1200" b="1" i="1" dirty="0" err="1" smtClean="0">
                <a:solidFill>
                  <a:schemeClr val="tx2"/>
                </a:solidFill>
              </a:rPr>
              <a:t>Garlick</a:t>
            </a:r>
            <a:endParaRPr lang="en-A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A. We still have questions.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575752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AU" sz="3600" dirty="0" smtClean="0"/>
              <a:t>Q</a:t>
            </a:r>
            <a:r>
              <a:rPr lang="en-AU" sz="3600" dirty="0" smtClean="0"/>
              <a:t>: Did black holes get big by crashing into other black </a:t>
            </a:r>
            <a:r>
              <a:rPr lang="en-AU" sz="3600" dirty="0" smtClean="0"/>
              <a:t>holes to create one big black hole?</a:t>
            </a:r>
            <a:endParaRPr lang="en-AU" sz="3600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6529589" y="5813559"/>
            <a:ext cx="418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i="1" dirty="0" smtClean="0">
                <a:solidFill>
                  <a:schemeClr val="tx2"/>
                </a:solidFill>
              </a:rPr>
              <a:t>Image Credit: SXS</a:t>
            </a:r>
            <a:endParaRPr lang="en-AU" sz="1200" dirty="0">
              <a:solidFill>
                <a:schemeClr val="tx2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3" r="18289"/>
          <a:stretch/>
        </p:blipFill>
        <p:spPr>
          <a:xfrm>
            <a:off x="6587543" y="1914936"/>
            <a:ext cx="4385256" cy="3876711"/>
          </a:xfrm>
        </p:spPr>
      </p:pic>
    </p:spTree>
    <p:extLst>
      <p:ext uri="{BB962C8B-B14F-4D97-AF65-F5344CB8AC3E}">
        <p14:creationId xmlns:p14="http://schemas.microsoft.com/office/powerpoint/2010/main" val="54138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Q: What are black holes?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32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A. We still have questions.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20131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sz="3600" dirty="0" smtClean="0"/>
              <a:t>Q: How have galaxies grown over time?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0496" y="5739010"/>
            <a:ext cx="418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i="1" dirty="0" smtClean="0">
                <a:solidFill>
                  <a:schemeClr val="tx2"/>
                </a:solidFill>
              </a:rPr>
              <a:t>Image Credit: NASA</a:t>
            </a:r>
            <a:endParaRPr lang="en-AU" sz="1200" dirty="0">
              <a:solidFill>
                <a:schemeClr val="tx2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76" y="2014735"/>
            <a:ext cx="4762500" cy="3724275"/>
          </a:xfrm>
        </p:spPr>
      </p:pic>
    </p:spTree>
    <p:extLst>
      <p:ext uri="{BB962C8B-B14F-4D97-AF65-F5344CB8AC3E}">
        <p14:creationId xmlns:p14="http://schemas.microsoft.com/office/powerpoint/2010/main" val="28119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113" y="-183456"/>
            <a:ext cx="10515600" cy="2852737"/>
          </a:xfrm>
        </p:spPr>
        <p:txBody>
          <a:bodyPr/>
          <a:lstStyle/>
          <a:p>
            <a:r>
              <a:rPr lang="en-AU" dirty="0" smtClean="0"/>
              <a:t>Time for your questions!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3"/>
          <a:stretch/>
        </p:blipFill>
        <p:spPr>
          <a:xfrm>
            <a:off x="3344215" y="3203068"/>
            <a:ext cx="4846748" cy="32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366" y="2179817"/>
            <a:ext cx="10515600" cy="2852737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A: Black </a:t>
            </a:r>
            <a:r>
              <a:rPr lang="en-AU" dirty="0" smtClean="0">
                <a:solidFill>
                  <a:schemeClr val="bg1"/>
                </a:solidFill>
              </a:rPr>
              <a:t>holes can form </a:t>
            </a:r>
            <a:r>
              <a:rPr lang="en-AU" dirty="0">
                <a:solidFill>
                  <a:schemeClr val="bg1"/>
                </a:solidFill>
              </a:rPr>
              <a:t>when massive stars die.</a:t>
            </a:r>
          </a:p>
        </p:txBody>
      </p:sp>
    </p:spTree>
    <p:extLst>
      <p:ext uri="{BB962C8B-B14F-4D97-AF65-F5344CB8AC3E}">
        <p14:creationId xmlns:p14="http://schemas.microsoft.com/office/powerpoint/2010/main" val="134844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018" y="899588"/>
            <a:ext cx="11288333" cy="1325563"/>
          </a:xfrm>
        </p:spPr>
        <p:txBody>
          <a:bodyPr/>
          <a:lstStyle/>
          <a:p>
            <a:pPr algn="ctr"/>
            <a:r>
              <a:rPr lang="en-AU" dirty="0" smtClean="0"/>
              <a:t>A: Black holes can form when massive </a:t>
            </a:r>
            <a:br>
              <a:rPr lang="en-AU" dirty="0" smtClean="0"/>
            </a:br>
            <a:r>
              <a:rPr lang="en-AU" dirty="0" smtClean="0"/>
              <a:t>stars die.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22" y="2307870"/>
            <a:ext cx="7328077" cy="3703437"/>
          </a:xfrm>
        </p:spPr>
      </p:pic>
      <p:sp>
        <p:nvSpPr>
          <p:cNvPr id="9" name="TextBox 8"/>
          <p:cNvSpPr txBox="1"/>
          <p:nvPr/>
        </p:nvSpPr>
        <p:spPr>
          <a:xfrm>
            <a:off x="2186584" y="6011307"/>
            <a:ext cx="4838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i="1" dirty="0" smtClean="0">
                <a:solidFill>
                  <a:schemeClr val="tx2"/>
                </a:solidFill>
              </a:rPr>
              <a:t>Image Credit: </a:t>
            </a:r>
            <a:r>
              <a:rPr lang="en-AU" sz="1200" b="1" i="1" dirty="0">
                <a:solidFill>
                  <a:schemeClr val="tx2"/>
                </a:solidFill>
              </a:rPr>
              <a:t>https://scioly.org/wiki/index.php/File:Star_cycle.png</a:t>
            </a:r>
            <a:endParaRPr lang="en-AU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9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366" y="2179817"/>
            <a:ext cx="10515600" cy="2852737"/>
          </a:xfrm>
        </p:spPr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A: They create the strongest gravitational pull that we know of.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3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018" y="899588"/>
            <a:ext cx="11288333" cy="1325563"/>
          </a:xfrm>
        </p:spPr>
        <p:txBody>
          <a:bodyPr/>
          <a:lstStyle/>
          <a:p>
            <a:pPr algn="ctr"/>
            <a:r>
              <a:rPr lang="en-AU" dirty="0" smtClean="0"/>
              <a:t>A: Creates a strong gravitational pull.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277447" y="6191562"/>
            <a:ext cx="4838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i="1" dirty="0" smtClean="0">
                <a:solidFill>
                  <a:schemeClr val="tx2"/>
                </a:solidFill>
              </a:rPr>
              <a:t>Image Credit</a:t>
            </a:r>
            <a:r>
              <a:rPr lang="en-AU" sz="1200" b="1" i="1" dirty="0" smtClean="0">
                <a:solidFill>
                  <a:schemeClr val="tx2"/>
                </a:solidFill>
              </a:rPr>
              <a:t>: Ute Kraus</a:t>
            </a:r>
            <a:endParaRPr lang="en-AU" sz="12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7" y="2154966"/>
            <a:ext cx="5382127" cy="4036596"/>
          </a:xfrm>
        </p:spPr>
      </p:pic>
    </p:spTree>
    <p:extLst>
      <p:ext uri="{BB962C8B-B14F-4D97-AF65-F5344CB8AC3E}">
        <p14:creationId xmlns:p14="http://schemas.microsoft.com/office/powerpoint/2010/main" val="18433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Q: How big are black holes?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70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092" y="2308605"/>
            <a:ext cx="10515600" cy="2852737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A: It depends on how much the black hole weighs.</a:t>
            </a:r>
          </a:p>
        </p:txBody>
      </p:sp>
    </p:spTree>
    <p:extLst>
      <p:ext uri="{BB962C8B-B14F-4D97-AF65-F5344CB8AC3E}">
        <p14:creationId xmlns:p14="http://schemas.microsoft.com/office/powerpoint/2010/main" val="25943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S Theme">
  <a:themeElements>
    <a:clrScheme name="Custom 1">
      <a:dk1>
        <a:srgbClr val="F47B20"/>
      </a:dk1>
      <a:lt1>
        <a:srgbClr val="B6E22D"/>
      </a:lt1>
      <a:dk2>
        <a:srgbClr val="BA5AE2"/>
      </a:dk2>
      <a:lt2>
        <a:srgbClr val="D5EE86"/>
      </a:lt2>
      <a:accent1>
        <a:srgbClr val="F47B20"/>
      </a:accent1>
      <a:accent2>
        <a:srgbClr val="AEABAB"/>
      </a:accent2>
      <a:accent3>
        <a:srgbClr val="D394EC"/>
      </a:accent3>
      <a:accent4>
        <a:srgbClr val="D5EE86"/>
      </a:accent4>
      <a:accent5>
        <a:srgbClr val="F47B20"/>
      </a:accent5>
      <a:accent6>
        <a:srgbClr val="F8A86C"/>
      </a:accent6>
      <a:hlink>
        <a:srgbClr val="B6E22D"/>
      </a:hlink>
      <a:folHlink>
        <a:srgbClr val="BA5AE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S Theme" id="{378CA2CF-EC80-4219-A529-ECD1C63A0A70}" vid="{1734F834-C728-45BB-8469-51E4C0A393C5}"/>
    </a:ext>
  </a:extLst>
</a:theme>
</file>

<file path=ppt/theme/theme10.xml><?xml version="1.0" encoding="utf-8"?>
<a:theme xmlns:a="http://schemas.openxmlformats.org/drawingml/2006/main" name="5_Custom Design">
  <a:themeElements>
    <a:clrScheme name="Custom 1">
      <a:dk1>
        <a:srgbClr val="F47B20"/>
      </a:dk1>
      <a:lt1>
        <a:srgbClr val="B6E22D"/>
      </a:lt1>
      <a:dk2>
        <a:srgbClr val="BA5AE2"/>
      </a:dk2>
      <a:lt2>
        <a:srgbClr val="D5EE86"/>
      </a:lt2>
      <a:accent1>
        <a:srgbClr val="F47B20"/>
      </a:accent1>
      <a:accent2>
        <a:srgbClr val="AEABAB"/>
      </a:accent2>
      <a:accent3>
        <a:srgbClr val="D394EC"/>
      </a:accent3>
      <a:accent4>
        <a:srgbClr val="D5EE86"/>
      </a:accent4>
      <a:accent5>
        <a:srgbClr val="F47B20"/>
      </a:accent5>
      <a:accent6>
        <a:srgbClr val="F8A86C"/>
      </a:accent6>
      <a:hlink>
        <a:srgbClr val="B6E22D"/>
      </a:hlink>
      <a:folHlink>
        <a:srgbClr val="BA5AE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WoS Theme">
  <a:themeElements>
    <a:clrScheme name="Custom 1">
      <a:dk1>
        <a:srgbClr val="F47B20"/>
      </a:dk1>
      <a:lt1>
        <a:srgbClr val="B6E22D"/>
      </a:lt1>
      <a:dk2>
        <a:srgbClr val="BA5AE2"/>
      </a:dk2>
      <a:lt2>
        <a:srgbClr val="D5EE86"/>
      </a:lt2>
      <a:accent1>
        <a:srgbClr val="F47B20"/>
      </a:accent1>
      <a:accent2>
        <a:srgbClr val="AEABAB"/>
      </a:accent2>
      <a:accent3>
        <a:srgbClr val="D394EC"/>
      </a:accent3>
      <a:accent4>
        <a:srgbClr val="D5EE86"/>
      </a:accent4>
      <a:accent5>
        <a:srgbClr val="F47B20"/>
      </a:accent5>
      <a:accent6>
        <a:srgbClr val="F8A86C"/>
      </a:accent6>
      <a:hlink>
        <a:srgbClr val="B6E22D"/>
      </a:hlink>
      <a:folHlink>
        <a:srgbClr val="BA5AE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S Theme" id="{B5B2F39D-5B66-4E1E-8E43-60A7AF608BE3}" vid="{4AD8053D-8802-4CF9-ABDD-57F43A8BB446}"/>
    </a:ext>
  </a:extLst>
</a:theme>
</file>

<file path=ppt/theme/theme12.xml><?xml version="1.0" encoding="utf-8"?>
<a:theme xmlns:a="http://schemas.openxmlformats.org/drawingml/2006/main" name="6_Custom Design">
  <a:themeElements>
    <a:clrScheme name="Custom 1">
      <a:dk1>
        <a:srgbClr val="F47B20"/>
      </a:dk1>
      <a:lt1>
        <a:srgbClr val="B6E22D"/>
      </a:lt1>
      <a:dk2>
        <a:srgbClr val="BA5AE2"/>
      </a:dk2>
      <a:lt2>
        <a:srgbClr val="D5EE86"/>
      </a:lt2>
      <a:accent1>
        <a:srgbClr val="F47B20"/>
      </a:accent1>
      <a:accent2>
        <a:srgbClr val="AEABAB"/>
      </a:accent2>
      <a:accent3>
        <a:srgbClr val="D394EC"/>
      </a:accent3>
      <a:accent4>
        <a:srgbClr val="D5EE86"/>
      </a:accent4>
      <a:accent5>
        <a:srgbClr val="F47B20"/>
      </a:accent5>
      <a:accent6>
        <a:srgbClr val="F8A86C"/>
      </a:accent6>
      <a:hlink>
        <a:srgbClr val="B6E22D"/>
      </a:hlink>
      <a:folHlink>
        <a:srgbClr val="BA5AE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Wo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S Theme" id="{B5B2F39D-5B66-4E1E-8E43-60A7AF608BE3}" vid="{4AD8053D-8802-4CF9-ABDD-57F43A8BB446}"/>
    </a:ext>
  </a:extLst>
</a:theme>
</file>

<file path=ppt/theme/theme14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Custom 1">
      <a:dk1>
        <a:srgbClr val="F47B20"/>
      </a:dk1>
      <a:lt1>
        <a:srgbClr val="B6E22D"/>
      </a:lt1>
      <a:dk2>
        <a:srgbClr val="BA5AE2"/>
      </a:dk2>
      <a:lt2>
        <a:srgbClr val="D5EE86"/>
      </a:lt2>
      <a:accent1>
        <a:srgbClr val="F47B20"/>
      </a:accent1>
      <a:accent2>
        <a:srgbClr val="AEABAB"/>
      </a:accent2>
      <a:accent3>
        <a:srgbClr val="D394EC"/>
      </a:accent3>
      <a:accent4>
        <a:srgbClr val="D5EE86"/>
      </a:accent4>
      <a:accent5>
        <a:srgbClr val="F47B20"/>
      </a:accent5>
      <a:accent6>
        <a:srgbClr val="F8A86C"/>
      </a:accent6>
      <a:hlink>
        <a:srgbClr val="B6E22D"/>
      </a:hlink>
      <a:folHlink>
        <a:srgbClr val="BA5AE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oS Theme">
  <a:themeElements>
    <a:clrScheme name="Custom 1">
      <a:dk1>
        <a:srgbClr val="F47B20"/>
      </a:dk1>
      <a:lt1>
        <a:srgbClr val="B6E22D"/>
      </a:lt1>
      <a:dk2>
        <a:srgbClr val="BA5AE2"/>
      </a:dk2>
      <a:lt2>
        <a:srgbClr val="D5EE86"/>
      </a:lt2>
      <a:accent1>
        <a:srgbClr val="F47B20"/>
      </a:accent1>
      <a:accent2>
        <a:srgbClr val="AEABAB"/>
      </a:accent2>
      <a:accent3>
        <a:srgbClr val="D394EC"/>
      </a:accent3>
      <a:accent4>
        <a:srgbClr val="D5EE86"/>
      </a:accent4>
      <a:accent5>
        <a:srgbClr val="F47B20"/>
      </a:accent5>
      <a:accent6>
        <a:srgbClr val="F8A86C"/>
      </a:accent6>
      <a:hlink>
        <a:srgbClr val="B6E22D"/>
      </a:hlink>
      <a:folHlink>
        <a:srgbClr val="BA5AE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S Theme" id="{B5B2F39D-5B66-4E1E-8E43-60A7AF608BE3}" vid="{4AD8053D-8802-4CF9-ABDD-57F43A8BB446}"/>
    </a:ext>
  </a:extLst>
</a:theme>
</file>

<file path=ppt/theme/theme4.xml><?xml version="1.0" encoding="utf-8"?>
<a:theme xmlns:a="http://schemas.openxmlformats.org/drawingml/2006/main" name="Custom Design">
  <a:themeElements>
    <a:clrScheme name="Custom 1">
      <a:dk1>
        <a:srgbClr val="F47B20"/>
      </a:dk1>
      <a:lt1>
        <a:srgbClr val="B6E22D"/>
      </a:lt1>
      <a:dk2>
        <a:srgbClr val="BA5AE2"/>
      </a:dk2>
      <a:lt2>
        <a:srgbClr val="D5EE86"/>
      </a:lt2>
      <a:accent1>
        <a:srgbClr val="F47B20"/>
      </a:accent1>
      <a:accent2>
        <a:srgbClr val="AEABAB"/>
      </a:accent2>
      <a:accent3>
        <a:srgbClr val="D394EC"/>
      </a:accent3>
      <a:accent4>
        <a:srgbClr val="D5EE86"/>
      </a:accent4>
      <a:accent5>
        <a:srgbClr val="F47B20"/>
      </a:accent5>
      <a:accent6>
        <a:srgbClr val="F8A86C"/>
      </a:accent6>
      <a:hlink>
        <a:srgbClr val="B6E22D"/>
      </a:hlink>
      <a:folHlink>
        <a:srgbClr val="BA5AE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Wo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S Theme" id="{B5B2F39D-5B66-4E1E-8E43-60A7AF608BE3}" vid="{4AD8053D-8802-4CF9-ABDD-57F43A8BB446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PPP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WoS Theme</Template>
  <TotalTime>614</TotalTime>
  <Words>504</Words>
  <Application>Microsoft Office PowerPoint</Application>
  <PresentationFormat>Widescreen</PresentationFormat>
  <Paragraphs>64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31</vt:i4>
      </vt:variant>
    </vt:vector>
  </HeadingPairs>
  <TitlesOfParts>
    <vt:vector size="48" baseType="lpstr">
      <vt:lpstr>Arial</vt:lpstr>
      <vt:lpstr>Calibri</vt:lpstr>
      <vt:lpstr>Calibri Light</vt:lpstr>
      <vt:lpstr>WoS Theme</vt:lpstr>
      <vt:lpstr>2_Custom Design</vt:lpstr>
      <vt:lpstr>1_WoS Theme</vt:lpstr>
      <vt:lpstr>Custom Design</vt:lpstr>
      <vt:lpstr>2_WoS Theme</vt:lpstr>
      <vt:lpstr>3_Custom Design</vt:lpstr>
      <vt:lpstr>PPP template</vt:lpstr>
      <vt:lpstr>1_Custom Design</vt:lpstr>
      <vt:lpstr>4_Custom Design</vt:lpstr>
      <vt:lpstr>5_Custom Design</vt:lpstr>
      <vt:lpstr>3_WoS Theme</vt:lpstr>
      <vt:lpstr>6_Custom Design</vt:lpstr>
      <vt:lpstr>4_WoS Theme</vt:lpstr>
      <vt:lpstr>7_Custom Design</vt:lpstr>
      <vt:lpstr>Weighing Black Holes</vt:lpstr>
      <vt:lpstr>PowerPoint Presentation</vt:lpstr>
      <vt:lpstr>Q: What are black holes?</vt:lpstr>
      <vt:lpstr>A: Black holes can form when massive stars die.</vt:lpstr>
      <vt:lpstr>A: Black holes can form when massive  stars die.</vt:lpstr>
      <vt:lpstr>A: They create the strongest gravitational pull that we know of.</vt:lpstr>
      <vt:lpstr>A: Creates a strong gravitational pull.</vt:lpstr>
      <vt:lpstr>Q: How big are black holes?</vt:lpstr>
      <vt:lpstr>A: It depends on how much the black hole weighs.</vt:lpstr>
      <vt:lpstr>A: It depends on how much the black hole weighs.</vt:lpstr>
      <vt:lpstr>Black hole the mass of Earth</vt:lpstr>
      <vt:lpstr>Black hole 4 million time the mass  of the sun</vt:lpstr>
      <vt:lpstr>Black hole 4 million time the mass  of the sun</vt:lpstr>
      <vt:lpstr>Q: How do we observe something we can’t see?</vt:lpstr>
      <vt:lpstr>A: We look at the effect it has on the stuff around it.</vt:lpstr>
      <vt:lpstr>A: We look at the effect it has on the stuff around it.</vt:lpstr>
      <vt:lpstr>Q: How do we measure how much black holes weigh?</vt:lpstr>
      <vt:lpstr>A: We look at how stars and gas orbit the black hole.</vt:lpstr>
      <vt:lpstr>A: We look at how stars and gas orbit the black hole.</vt:lpstr>
      <vt:lpstr>Determining the Mass of Sagittarius A* </vt:lpstr>
      <vt:lpstr>Determining the Mass of Sagittarius A* </vt:lpstr>
      <vt:lpstr>Q: What telescopes do you use to study black holes?</vt:lpstr>
      <vt:lpstr>A: There are lot’s of telescopes you can use.  I use the Anglo-Australian Telescope</vt:lpstr>
      <vt:lpstr>A: The Anglo-Australian Telescope.</vt:lpstr>
      <vt:lpstr>PowerPoint Presentation</vt:lpstr>
      <vt:lpstr>Q: Why do we care about measuring how much black holes weigh?</vt:lpstr>
      <vt:lpstr>A: We still have questions about black holes and galaxies we want to answer.</vt:lpstr>
      <vt:lpstr>A. We still have questions.</vt:lpstr>
      <vt:lpstr>A. We still have questions.</vt:lpstr>
      <vt:lpstr>A. We still have questions.</vt:lpstr>
      <vt:lpstr>Time for your questions!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Holes: Probing Extreme Gravitational Fields</dc:title>
  <dc:creator>Janie Hoormann</dc:creator>
  <cp:lastModifiedBy>Janie Hoormann</cp:lastModifiedBy>
  <cp:revision>50</cp:revision>
  <dcterms:created xsi:type="dcterms:W3CDTF">2017-07-28T01:17:32Z</dcterms:created>
  <dcterms:modified xsi:type="dcterms:W3CDTF">2017-08-20T23:47:05Z</dcterms:modified>
</cp:coreProperties>
</file>